
<file path=[Content_Types].xml><?xml version="1.0" encoding="utf-8"?>
<Types xmlns="http://schemas.openxmlformats.org/package/2006/content-types"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&#65279;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  <p:sldId id="257" r:id="rId7"/>
  </p:sldIdLst>
  <p:sldSz cx="10692000" cy="7560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1" autoAdjust="0"/>
    <p:restoredTop sz="94675" autoAdjust="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&#65279;<?xml version="1.0" encoding="utf-8"?><Relationships xmlns="http://schemas.openxmlformats.org/package/2006/relationships"><Relationship Id="rId1" Type="http://schemas.openxmlformats.org/officeDocument/2006/relationships/tableStyles" Target="tableStyles.xml" /><Relationship Id="rId2" Type="http://schemas.openxmlformats.org/officeDocument/2006/relationships/viewProps" Target="viewProps.xml" /><Relationship Id="rId3" Type="http://schemas.openxmlformats.org/officeDocument/2006/relationships/presProps" Target="presProps.xml" /><Relationship Id="rId4" Type="http://schemas.openxmlformats.org/officeDocument/2006/relationships/theme" Target="theme/theme1.xml" /><Relationship Id="rId5" Type="http://schemas.openxmlformats.org/officeDocument/2006/relationships/slideMaster" Target="slideMasters/slideMaster1.xml" /><Relationship Id="rId6" Type="http://schemas.openxmlformats.org/officeDocument/2006/relationships/slide" Target="slides/slide1.xml" /><Relationship Id="rId7" Type="http://schemas.openxmlformats.org/officeDocument/2006/relationships/slide" Target="slides/slide2.xml" /></Relationships>
</file>

<file path=ppt/slideLayouts/_rels/slideLayout1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00001.png" /><Relationship Id="rId3" Type="http://schemas.openxmlformats.org/officeDocument/2006/relationships/image" Target="../media/image00002.png" /></Relationships>
</file>

<file path=ppt/slides/_rels/slide2.xml.rels>&#65279;<?xml version="1.0" encoding="utf-8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00001.png" /><Relationship Id="rId3" Type="http://schemas.openxmlformats.org/officeDocument/2006/relationships/image" Target="../media/image00002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80000" y="360000"/>
            <a:ext cx="10332000" cy="1008000"/>
          </a:xfrm>
          <a:prstGeom prst="rect">
            <a:avLst/>
          </a:prstGeom>
          <a:noFill/>
          <a:ln w="9144">
            <a:solidFill>
              <a:srgbClr val="000000"/>
            </a:solidFill>
            <a:prstDash val="solid"/>
            <a:miter lim="800000"/>
          </a:ln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80000" y="6948000"/>
            <a:ext cx="10332000" cy="252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80000" y="7200000"/>
            <a:ext cx="3445200" cy="108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590" dirty="0" smtClean="0">
                <a:solidFill>
                  <a:srgbClr val="808080"/>
                </a:solidFill>
                <a:latin typeface="Arial" pitchFamily="18" charset="0"/>
                <a:cs typeface="Arial" pitchFamily="18" charset="0"/>
              </a:rPr>
              <a:t>Data da emissão: 13/05/2026 10:54:17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3625200" y="7200000"/>
            <a:ext cx="3445200" cy="108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590" dirty="0" smtClean="0">
                <a:solidFill>
                  <a:srgbClr val="808080"/>
                </a:solidFill>
                <a:latin typeface="Arial" pitchFamily="18" charset="0"/>
                <a:cs typeface="Arial" pitchFamily="18" charset="0"/>
              </a:rPr>
              <a:t>ÁGILIBlue Contabilidade - Ágili Software Brasil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7066800" y="7200000"/>
            <a:ext cx="3445200" cy="108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590" dirty="0" smtClean="0">
                <a:solidFill>
                  <a:srgbClr val="808080"/>
                </a:solidFill>
                <a:latin typeface="Arial" pitchFamily="18" charset="0"/>
                <a:cs typeface="Arial" pitchFamily="18" charset="0"/>
              </a:rPr>
              <a:t>Emitido por: AGNA URDIALE DOS SANTOS</a:t>
            </a:r>
          </a:p>
        </p:txBody>
      </p:sp>
      <p:pic>
        <p:nvPicPr>
          <p:cNvPr id="7" name="Picture 8" descr="Picture 8 descripti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000" y="432000"/>
            <a:ext cx="936000" cy="864000"/>
          </a:xfrm>
          <a:prstGeom prst="rect">
            <a:avLst/>
          </a:prstGeom>
          <a:noFill/>
        </p:spPr>
      </p:pic>
      <p:pic>
        <p:nvPicPr>
          <p:cNvPr id="8" name="Picture 9" descr="Picture 9 description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0000" y="432000"/>
            <a:ext cx="9216000" cy="864000"/>
          </a:xfrm>
          <a:prstGeom prst="rect">
            <a:avLst/>
          </a:prstGeom>
          <a:noFill/>
        </p:spPr>
      </p:pic>
      <p:sp>
        <p:nvSpPr>
          <p:cNvPr id="9" name="TextBox 9"/>
          <p:cNvSpPr txBox="1"/>
          <p:nvPr/>
        </p:nvSpPr>
        <p:spPr>
          <a:xfrm>
            <a:off x="396000" y="2160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80000" y="6948000"/>
            <a:ext cx="10332000" cy="72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cxnSp>
        <p:nvCxnSpPr>
          <p:cNvPr id="10" name="Line 10"/>
          <p:cNvCxnSpPr/>
          <p:nvPr/>
        </p:nvCxnSpPr>
        <p:spPr>
          <a:xfrm>
            <a:off x="180000" y="7020000"/>
            <a:ext cx="10332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1" name="TextBox 11"/>
          <p:cNvSpPr txBox="1"/>
          <p:nvPr/>
        </p:nvSpPr>
        <p:spPr>
          <a:xfrm>
            <a:off x="8856000" y="7020000"/>
            <a:ext cx="1656000" cy="18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Página: 1 de 2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80000" y="7020000"/>
            <a:ext cx="2160000" cy="18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Data: 13/05/2026 10:54:17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80000" y="1368000"/>
            <a:ext cx="10332000" cy="637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1082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DEMONSTRATIVO DE DESPESA POR CATEGORIA ECONÔMICA  - Pagos
								No período de: 01/05/2026 e 10/05/2026
							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80000" y="2160000"/>
            <a:ext cx="10188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Movimento Orçamentário</a:t>
            </a:r>
          </a:p>
        </p:txBody>
      </p:sp>
      <p:cxnSp>
        <p:nvCxnSpPr>
          <p:cNvPr id="14" name="Line 14"/>
          <p:cNvCxnSpPr/>
          <p:nvPr/>
        </p:nvCxnSpPr>
        <p:spPr>
          <a:xfrm>
            <a:off x="180000" y="2160000"/>
            <a:ext cx="101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5" name="TextBox 15"/>
          <p:cNvSpPr txBox="1"/>
          <p:nvPr/>
        </p:nvSpPr>
        <p:spPr>
          <a:xfrm>
            <a:off x="9072000" y="23040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Valor</a:t>
            </a:r>
          </a:p>
        </p:txBody>
      </p:sp>
      <p:cxnSp>
        <p:nvCxnSpPr>
          <p:cNvPr id="15" name="Line 15"/>
          <p:cNvCxnSpPr/>
          <p:nvPr/>
        </p:nvCxnSpPr>
        <p:spPr>
          <a:xfrm>
            <a:off x="9072000" y="23040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5" name="Line 15"/>
          <p:cNvCxnSpPr/>
          <p:nvPr/>
        </p:nvCxnSpPr>
        <p:spPr>
          <a:xfrm>
            <a:off x="9072000" y="24480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6" name="TextBox 16"/>
          <p:cNvSpPr txBox="1"/>
          <p:nvPr/>
        </p:nvSpPr>
        <p:spPr>
          <a:xfrm>
            <a:off x="10368000" y="23040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1512000" y="2304000"/>
            <a:ext cx="432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Parcela</a:t>
            </a:r>
          </a:p>
        </p:txBody>
      </p:sp>
      <p:cxnSp>
        <p:nvCxnSpPr>
          <p:cNvPr id="17" name="Line 17"/>
          <p:cNvCxnSpPr/>
          <p:nvPr/>
        </p:nvCxnSpPr>
        <p:spPr>
          <a:xfrm>
            <a:off x="1512000" y="2304000"/>
            <a:ext cx="432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7" name="Line 17"/>
          <p:cNvCxnSpPr/>
          <p:nvPr/>
        </p:nvCxnSpPr>
        <p:spPr>
          <a:xfrm>
            <a:off x="1512000" y="2448000"/>
            <a:ext cx="432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8" name="TextBox 18"/>
          <p:cNvSpPr txBox="1"/>
          <p:nvPr/>
        </p:nvSpPr>
        <p:spPr>
          <a:xfrm>
            <a:off x="180000" y="2304000"/>
            <a:ext cx="13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Número</a:t>
            </a:r>
          </a:p>
        </p:txBody>
      </p:sp>
      <p:cxnSp>
        <p:nvCxnSpPr>
          <p:cNvPr id="18" name="Line 18"/>
          <p:cNvCxnSpPr/>
          <p:nvPr/>
        </p:nvCxnSpPr>
        <p:spPr>
          <a:xfrm>
            <a:off x="180000" y="2304000"/>
            <a:ext cx="1332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8" name="Line 18"/>
          <p:cNvCxnSpPr/>
          <p:nvPr/>
        </p:nvCxnSpPr>
        <p:spPr>
          <a:xfrm>
            <a:off x="180000" y="2448000"/>
            <a:ext cx="1332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9" name="TextBox 19"/>
          <p:cNvSpPr txBox="1"/>
          <p:nvPr/>
        </p:nvSpPr>
        <p:spPr>
          <a:xfrm>
            <a:off x="4824000" y="23040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Data</a:t>
            </a:r>
          </a:p>
        </p:txBody>
      </p:sp>
      <p:cxnSp>
        <p:nvCxnSpPr>
          <p:cNvPr id="19" name="Line 19"/>
          <p:cNvCxnSpPr/>
          <p:nvPr/>
        </p:nvCxnSpPr>
        <p:spPr>
          <a:xfrm>
            <a:off x="4824000" y="2304000"/>
            <a:ext cx="720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9" name="Line 19"/>
          <p:cNvCxnSpPr/>
          <p:nvPr/>
        </p:nvCxnSpPr>
        <p:spPr>
          <a:xfrm>
            <a:off x="4824000" y="2448000"/>
            <a:ext cx="720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0" name="TextBox 20"/>
          <p:cNvSpPr txBox="1"/>
          <p:nvPr/>
        </p:nvSpPr>
        <p:spPr>
          <a:xfrm>
            <a:off x="5544000" y="23040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Credor</a:t>
            </a:r>
          </a:p>
        </p:txBody>
      </p:sp>
      <p:cxnSp>
        <p:nvCxnSpPr>
          <p:cNvPr id="20" name="Line 20"/>
          <p:cNvCxnSpPr/>
          <p:nvPr/>
        </p:nvCxnSpPr>
        <p:spPr>
          <a:xfrm>
            <a:off x="5544000" y="2304000"/>
            <a:ext cx="352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0" name="Line 20"/>
          <p:cNvCxnSpPr/>
          <p:nvPr/>
        </p:nvCxnSpPr>
        <p:spPr>
          <a:xfrm>
            <a:off x="5544000" y="2448000"/>
            <a:ext cx="352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1" name="TextBox 21"/>
          <p:cNvSpPr txBox="1"/>
          <p:nvPr/>
        </p:nvSpPr>
        <p:spPr>
          <a:xfrm>
            <a:off x="3168000" y="23040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Dotação</a:t>
            </a:r>
          </a:p>
        </p:txBody>
      </p:sp>
      <p:cxnSp>
        <p:nvCxnSpPr>
          <p:cNvPr id="21" name="Line 21"/>
          <p:cNvCxnSpPr/>
          <p:nvPr/>
        </p:nvCxnSpPr>
        <p:spPr>
          <a:xfrm>
            <a:off x="3168000" y="2304000"/>
            <a:ext cx="165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1" name="Line 21"/>
          <p:cNvCxnSpPr/>
          <p:nvPr/>
        </p:nvCxnSpPr>
        <p:spPr>
          <a:xfrm>
            <a:off x="3168000" y="2448000"/>
            <a:ext cx="165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2" name="TextBox 22"/>
          <p:cNvSpPr txBox="1"/>
          <p:nvPr/>
        </p:nvSpPr>
        <p:spPr>
          <a:xfrm>
            <a:off x="2448000" y="23040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Cód. Red.</a:t>
            </a:r>
          </a:p>
        </p:txBody>
      </p:sp>
      <p:cxnSp>
        <p:nvCxnSpPr>
          <p:cNvPr id="22" name="Line 22"/>
          <p:cNvCxnSpPr/>
          <p:nvPr/>
        </p:nvCxnSpPr>
        <p:spPr>
          <a:xfrm>
            <a:off x="2448000" y="2304000"/>
            <a:ext cx="720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2" name="Line 22"/>
          <p:cNvCxnSpPr/>
          <p:nvPr/>
        </p:nvCxnSpPr>
        <p:spPr>
          <a:xfrm>
            <a:off x="2448000" y="2448000"/>
            <a:ext cx="720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3" name="TextBox 23"/>
          <p:cNvSpPr txBox="1"/>
          <p:nvPr/>
        </p:nvSpPr>
        <p:spPr>
          <a:xfrm>
            <a:off x="1908000" y="2304000"/>
            <a:ext cx="57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N° Pgto</a:t>
            </a:r>
          </a:p>
        </p:txBody>
      </p:sp>
      <p:cxnSp>
        <p:nvCxnSpPr>
          <p:cNvPr id="23" name="Line 23"/>
          <p:cNvCxnSpPr/>
          <p:nvPr/>
        </p:nvCxnSpPr>
        <p:spPr>
          <a:xfrm>
            <a:off x="1908000" y="2304000"/>
            <a:ext cx="57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3" name="Line 23"/>
          <p:cNvCxnSpPr/>
          <p:nvPr/>
        </p:nvCxnSpPr>
        <p:spPr>
          <a:xfrm>
            <a:off x="1908000" y="2448000"/>
            <a:ext cx="57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4" name="TextBox 24"/>
          <p:cNvSpPr txBox="1"/>
          <p:nvPr/>
        </p:nvSpPr>
        <p:spPr>
          <a:xfrm>
            <a:off x="180000" y="2448000"/>
            <a:ext cx="10188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3.3.90.93.01 - Indenizações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180000" y="25920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124/2026 - Global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9072000" y="25920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3.100,00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1584000" y="25920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3168000" y="25920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4824000" y="25920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07/05/2026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5544000" y="25920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APARECIDO FERREIRA DE SOUZA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252000" y="27360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ABRIL DE 2026, CONFORME LEI MUNICIPAL N° 1.368/2025
							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2448000" y="25920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10368000" y="25920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34" name="TextBox 34"/>
          <p:cNvSpPr txBox="1"/>
          <p:nvPr/>
        </p:nvSpPr>
        <p:spPr>
          <a:xfrm>
            <a:off x="1980000" y="25920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146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180000" y="30852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125/2026 - Global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9072000" y="3085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3.000,00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1584000" y="30852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3168000" y="30852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4824000" y="30852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07/05/2026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5544000" y="30852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EDUARDO WIEDEMANN CASSAROTTI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252000" y="32292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ABRIL DE 2026, CONFORME LEI MUNICIPAL N° 1.368/2025
							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2448000" y="30852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10368000" y="30852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44" name="TextBox 44"/>
          <p:cNvSpPr txBox="1"/>
          <p:nvPr/>
        </p:nvSpPr>
        <p:spPr>
          <a:xfrm>
            <a:off x="1980000" y="30852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145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180000" y="35784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126/2026 - Global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9072000" y="35784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2.709,39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1584000" y="35784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3168000" y="35784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4824000" y="35784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07/05/2026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5544000" y="35784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FLAVIA MARTINS CORREA</a:t>
            </a:r>
          </a:p>
        </p:txBody>
      </p:sp>
      <p:sp>
        <p:nvSpPr>
          <p:cNvPr id="51" name="TextBox 51"/>
          <p:cNvSpPr txBox="1"/>
          <p:nvPr/>
        </p:nvSpPr>
        <p:spPr>
          <a:xfrm>
            <a:off x="252000" y="37224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ABRIL DE 2026, CONFORME LEI MUNICIPAL N° 1.368/2025
							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2448000" y="35784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10368000" y="35784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54" name="TextBox 54"/>
          <p:cNvSpPr txBox="1"/>
          <p:nvPr/>
        </p:nvSpPr>
        <p:spPr>
          <a:xfrm>
            <a:off x="1980000" y="35784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148</a:t>
            </a:r>
          </a:p>
        </p:txBody>
      </p:sp>
      <p:sp>
        <p:nvSpPr>
          <p:cNvPr id="55" name="TextBox 55"/>
          <p:cNvSpPr txBox="1"/>
          <p:nvPr/>
        </p:nvSpPr>
        <p:spPr>
          <a:xfrm>
            <a:off x="180000" y="40716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127/2026 - Global</a:t>
            </a:r>
          </a:p>
        </p:txBody>
      </p:sp>
      <p:sp>
        <p:nvSpPr>
          <p:cNvPr id="56" name="TextBox 56"/>
          <p:cNvSpPr txBox="1"/>
          <p:nvPr/>
        </p:nvSpPr>
        <p:spPr>
          <a:xfrm>
            <a:off x="9072000" y="40716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3.000,00</a:t>
            </a:r>
          </a:p>
        </p:txBody>
      </p:sp>
      <p:sp>
        <p:nvSpPr>
          <p:cNvPr id="57" name="TextBox 57"/>
          <p:cNvSpPr txBox="1"/>
          <p:nvPr/>
        </p:nvSpPr>
        <p:spPr>
          <a:xfrm>
            <a:off x="1584000" y="40716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58" name="TextBox 58"/>
          <p:cNvSpPr txBox="1"/>
          <p:nvPr/>
        </p:nvSpPr>
        <p:spPr>
          <a:xfrm>
            <a:off x="3168000" y="40716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</a:t>
            </a:r>
          </a:p>
        </p:txBody>
      </p:sp>
      <p:sp>
        <p:nvSpPr>
          <p:cNvPr id="59" name="TextBox 59"/>
          <p:cNvSpPr txBox="1"/>
          <p:nvPr/>
        </p:nvSpPr>
        <p:spPr>
          <a:xfrm>
            <a:off x="4824000" y="40716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07/05/2026</a:t>
            </a:r>
          </a:p>
        </p:txBody>
      </p:sp>
      <p:sp>
        <p:nvSpPr>
          <p:cNvPr id="60" name="TextBox 60"/>
          <p:cNvSpPr txBox="1"/>
          <p:nvPr/>
        </p:nvSpPr>
        <p:spPr>
          <a:xfrm>
            <a:off x="5544000" y="40716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FRANCISCO ANTONIO SEVALLO</a:t>
            </a:r>
          </a:p>
        </p:txBody>
      </p:sp>
      <p:sp>
        <p:nvSpPr>
          <p:cNvPr id="61" name="TextBox 61"/>
          <p:cNvSpPr txBox="1"/>
          <p:nvPr/>
        </p:nvSpPr>
        <p:spPr>
          <a:xfrm>
            <a:off x="252000" y="42156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ABRIL DE 2026, CONFORME LEI MUNICIPAL N° 1.368/2025
							</a:t>
            </a:r>
          </a:p>
        </p:txBody>
      </p:sp>
      <p:sp>
        <p:nvSpPr>
          <p:cNvPr id="62" name="TextBox 62"/>
          <p:cNvSpPr txBox="1"/>
          <p:nvPr/>
        </p:nvSpPr>
        <p:spPr>
          <a:xfrm>
            <a:off x="2448000" y="40716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</a:t>
            </a:r>
          </a:p>
        </p:txBody>
      </p:sp>
      <p:sp>
        <p:nvSpPr>
          <p:cNvPr id="63" name="TextBox 63"/>
          <p:cNvSpPr txBox="1"/>
          <p:nvPr/>
        </p:nvSpPr>
        <p:spPr>
          <a:xfrm>
            <a:off x="10368000" y="40716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64" name="TextBox 64"/>
          <p:cNvSpPr txBox="1"/>
          <p:nvPr/>
        </p:nvSpPr>
        <p:spPr>
          <a:xfrm>
            <a:off x="1980000" y="40716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144</a:t>
            </a:r>
          </a:p>
        </p:txBody>
      </p:sp>
      <p:sp>
        <p:nvSpPr>
          <p:cNvPr id="65" name="TextBox 65"/>
          <p:cNvSpPr txBox="1"/>
          <p:nvPr/>
        </p:nvSpPr>
        <p:spPr>
          <a:xfrm>
            <a:off x="180000" y="45648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128/2026 - Global</a:t>
            </a:r>
          </a:p>
        </p:txBody>
      </p:sp>
      <p:sp>
        <p:nvSpPr>
          <p:cNvPr id="66" name="TextBox 66"/>
          <p:cNvSpPr txBox="1"/>
          <p:nvPr/>
        </p:nvSpPr>
        <p:spPr>
          <a:xfrm>
            <a:off x="9072000" y="45648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3.100,00</a:t>
            </a:r>
          </a:p>
        </p:txBody>
      </p:sp>
      <p:sp>
        <p:nvSpPr>
          <p:cNvPr id="67" name="TextBox 67"/>
          <p:cNvSpPr txBox="1"/>
          <p:nvPr/>
        </p:nvSpPr>
        <p:spPr>
          <a:xfrm>
            <a:off x="1584000" y="45648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68" name="TextBox 68"/>
          <p:cNvSpPr txBox="1"/>
          <p:nvPr/>
        </p:nvSpPr>
        <p:spPr>
          <a:xfrm>
            <a:off x="3168000" y="45648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</a:t>
            </a:r>
          </a:p>
        </p:txBody>
      </p:sp>
      <p:sp>
        <p:nvSpPr>
          <p:cNvPr id="69" name="TextBox 69"/>
          <p:cNvSpPr txBox="1"/>
          <p:nvPr/>
        </p:nvSpPr>
        <p:spPr>
          <a:xfrm>
            <a:off x="4824000" y="45648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07/05/2026</a:t>
            </a:r>
          </a:p>
        </p:txBody>
      </p:sp>
      <p:sp>
        <p:nvSpPr>
          <p:cNvPr id="70" name="TextBox 70"/>
          <p:cNvSpPr txBox="1"/>
          <p:nvPr/>
        </p:nvSpPr>
        <p:spPr>
          <a:xfrm>
            <a:off x="5544000" y="45648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JOSE ALVES DA SILVA</a:t>
            </a:r>
          </a:p>
        </p:txBody>
      </p:sp>
      <p:sp>
        <p:nvSpPr>
          <p:cNvPr id="71" name="TextBox 71"/>
          <p:cNvSpPr txBox="1"/>
          <p:nvPr/>
        </p:nvSpPr>
        <p:spPr>
          <a:xfrm>
            <a:off x="252000" y="47088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ABRIL DE 2026, CONFORME LEI MUNICIPAL N° 1.368/2025
							</a:t>
            </a:r>
          </a:p>
        </p:txBody>
      </p:sp>
      <p:sp>
        <p:nvSpPr>
          <p:cNvPr id="72" name="TextBox 72"/>
          <p:cNvSpPr txBox="1"/>
          <p:nvPr/>
        </p:nvSpPr>
        <p:spPr>
          <a:xfrm>
            <a:off x="2448000" y="45648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</a:t>
            </a:r>
          </a:p>
        </p:txBody>
      </p:sp>
      <p:sp>
        <p:nvSpPr>
          <p:cNvPr id="73" name="TextBox 73"/>
          <p:cNvSpPr txBox="1"/>
          <p:nvPr/>
        </p:nvSpPr>
        <p:spPr>
          <a:xfrm>
            <a:off x="10368000" y="45648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74" name="TextBox 74"/>
          <p:cNvSpPr txBox="1"/>
          <p:nvPr/>
        </p:nvSpPr>
        <p:spPr>
          <a:xfrm>
            <a:off x="1980000" y="45648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147</a:t>
            </a:r>
          </a:p>
        </p:txBody>
      </p:sp>
      <p:sp>
        <p:nvSpPr>
          <p:cNvPr id="75" name="TextBox 75"/>
          <p:cNvSpPr txBox="1"/>
          <p:nvPr/>
        </p:nvSpPr>
        <p:spPr>
          <a:xfrm>
            <a:off x="180000" y="50580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129/2026 - Global</a:t>
            </a:r>
          </a:p>
        </p:txBody>
      </p:sp>
      <p:sp>
        <p:nvSpPr>
          <p:cNvPr id="76" name="TextBox 76"/>
          <p:cNvSpPr txBox="1"/>
          <p:nvPr/>
        </p:nvSpPr>
        <p:spPr>
          <a:xfrm>
            <a:off x="9072000" y="50580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3.050,00</a:t>
            </a:r>
          </a:p>
        </p:txBody>
      </p:sp>
      <p:sp>
        <p:nvSpPr>
          <p:cNvPr id="77" name="TextBox 77"/>
          <p:cNvSpPr txBox="1"/>
          <p:nvPr/>
        </p:nvSpPr>
        <p:spPr>
          <a:xfrm>
            <a:off x="1584000" y="50580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78" name="TextBox 78"/>
          <p:cNvSpPr txBox="1"/>
          <p:nvPr/>
        </p:nvSpPr>
        <p:spPr>
          <a:xfrm>
            <a:off x="3168000" y="50580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</a:t>
            </a:r>
          </a:p>
        </p:txBody>
      </p:sp>
      <p:sp>
        <p:nvSpPr>
          <p:cNvPr id="79" name="TextBox 79"/>
          <p:cNvSpPr txBox="1"/>
          <p:nvPr/>
        </p:nvSpPr>
        <p:spPr>
          <a:xfrm>
            <a:off x="4824000" y="50580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07/05/2026</a:t>
            </a:r>
          </a:p>
        </p:txBody>
      </p:sp>
      <p:sp>
        <p:nvSpPr>
          <p:cNvPr id="80" name="TextBox 80"/>
          <p:cNvSpPr txBox="1"/>
          <p:nvPr/>
        </p:nvSpPr>
        <p:spPr>
          <a:xfrm>
            <a:off x="5544000" y="50580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LIVIA DE ALMEIDA NUNES FIDELIS</a:t>
            </a:r>
          </a:p>
        </p:txBody>
      </p:sp>
      <p:sp>
        <p:nvSpPr>
          <p:cNvPr id="81" name="TextBox 81"/>
          <p:cNvSpPr txBox="1"/>
          <p:nvPr/>
        </p:nvSpPr>
        <p:spPr>
          <a:xfrm>
            <a:off x="252000" y="52020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ABRIL DE 2026, CONFORME LEI MUNICIPAL N° 1.368/2025
							</a:t>
            </a:r>
          </a:p>
        </p:txBody>
      </p:sp>
      <p:sp>
        <p:nvSpPr>
          <p:cNvPr id="82" name="TextBox 82"/>
          <p:cNvSpPr txBox="1"/>
          <p:nvPr/>
        </p:nvSpPr>
        <p:spPr>
          <a:xfrm>
            <a:off x="2448000" y="50580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</a:t>
            </a:r>
          </a:p>
        </p:txBody>
      </p:sp>
      <p:sp>
        <p:nvSpPr>
          <p:cNvPr id="83" name="TextBox 83"/>
          <p:cNvSpPr txBox="1"/>
          <p:nvPr/>
        </p:nvSpPr>
        <p:spPr>
          <a:xfrm>
            <a:off x="10368000" y="50580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84" name="TextBox 84"/>
          <p:cNvSpPr txBox="1"/>
          <p:nvPr/>
        </p:nvSpPr>
        <p:spPr>
          <a:xfrm>
            <a:off x="1980000" y="50580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149</a:t>
            </a:r>
          </a:p>
        </p:txBody>
      </p:sp>
      <p:sp>
        <p:nvSpPr>
          <p:cNvPr id="85" name="TextBox 85"/>
          <p:cNvSpPr txBox="1"/>
          <p:nvPr/>
        </p:nvSpPr>
        <p:spPr>
          <a:xfrm>
            <a:off x="180000" y="55512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130/2026 - Global</a:t>
            </a:r>
          </a:p>
        </p:txBody>
      </p:sp>
      <p:sp>
        <p:nvSpPr>
          <p:cNvPr id="86" name="TextBox 86"/>
          <p:cNvSpPr txBox="1"/>
          <p:nvPr/>
        </p:nvSpPr>
        <p:spPr>
          <a:xfrm>
            <a:off x="9072000" y="5551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3.100,00</a:t>
            </a:r>
          </a:p>
        </p:txBody>
      </p:sp>
      <p:sp>
        <p:nvSpPr>
          <p:cNvPr id="87" name="TextBox 87"/>
          <p:cNvSpPr txBox="1"/>
          <p:nvPr/>
        </p:nvSpPr>
        <p:spPr>
          <a:xfrm>
            <a:off x="1584000" y="55512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88" name="TextBox 88"/>
          <p:cNvSpPr txBox="1"/>
          <p:nvPr/>
        </p:nvSpPr>
        <p:spPr>
          <a:xfrm>
            <a:off x="3168000" y="55512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</a:t>
            </a:r>
          </a:p>
        </p:txBody>
      </p:sp>
      <p:sp>
        <p:nvSpPr>
          <p:cNvPr id="89" name="TextBox 89"/>
          <p:cNvSpPr txBox="1"/>
          <p:nvPr/>
        </p:nvSpPr>
        <p:spPr>
          <a:xfrm>
            <a:off x="4824000" y="55512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07/05/2026</a:t>
            </a:r>
          </a:p>
        </p:txBody>
      </p:sp>
      <p:sp>
        <p:nvSpPr>
          <p:cNvPr id="90" name="TextBox 90"/>
          <p:cNvSpPr txBox="1"/>
          <p:nvPr/>
        </p:nvSpPr>
        <p:spPr>
          <a:xfrm>
            <a:off x="5544000" y="55512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SILVANA DA SILVA MARIA</a:t>
            </a:r>
          </a:p>
        </p:txBody>
      </p:sp>
      <p:sp>
        <p:nvSpPr>
          <p:cNvPr id="91" name="TextBox 91"/>
          <p:cNvSpPr txBox="1"/>
          <p:nvPr/>
        </p:nvSpPr>
        <p:spPr>
          <a:xfrm>
            <a:off x="252000" y="56952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ABRIL DE 2026, CONFORME LEI MUNICIPAL N° 1.368/2025
							</a:t>
            </a:r>
          </a:p>
        </p:txBody>
      </p:sp>
      <p:sp>
        <p:nvSpPr>
          <p:cNvPr id="92" name="TextBox 92"/>
          <p:cNvSpPr txBox="1"/>
          <p:nvPr/>
        </p:nvSpPr>
        <p:spPr>
          <a:xfrm>
            <a:off x="2448000" y="55512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</a:t>
            </a:r>
          </a:p>
        </p:txBody>
      </p:sp>
      <p:sp>
        <p:nvSpPr>
          <p:cNvPr id="93" name="TextBox 93"/>
          <p:cNvSpPr txBox="1"/>
          <p:nvPr/>
        </p:nvSpPr>
        <p:spPr>
          <a:xfrm>
            <a:off x="10368000" y="55512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94" name="TextBox 94"/>
          <p:cNvSpPr txBox="1"/>
          <p:nvPr/>
        </p:nvSpPr>
        <p:spPr>
          <a:xfrm>
            <a:off x="1980000" y="55512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150</a:t>
            </a:r>
          </a:p>
        </p:txBody>
      </p:sp>
      <p:sp>
        <p:nvSpPr>
          <p:cNvPr id="95" name="TextBox 95"/>
          <p:cNvSpPr txBox="1"/>
          <p:nvPr/>
        </p:nvSpPr>
        <p:spPr>
          <a:xfrm>
            <a:off x="180000" y="60444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131/2026 - Global</a:t>
            </a:r>
          </a:p>
        </p:txBody>
      </p:sp>
      <p:sp>
        <p:nvSpPr>
          <p:cNvPr id="96" name="TextBox 96"/>
          <p:cNvSpPr txBox="1"/>
          <p:nvPr/>
        </p:nvSpPr>
        <p:spPr>
          <a:xfrm>
            <a:off x="9072000" y="60444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3.100,00</a:t>
            </a:r>
          </a:p>
        </p:txBody>
      </p:sp>
      <p:sp>
        <p:nvSpPr>
          <p:cNvPr id="97" name="TextBox 97"/>
          <p:cNvSpPr txBox="1"/>
          <p:nvPr/>
        </p:nvSpPr>
        <p:spPr>
          <a:xfrm>
            <a:off x="1584000" y="60444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98" name="TextBox 98"/>
          <p:cNvSpPr txBox="1"/>
          <p:nvPr/>
        </p:nvSpPr>
        <p:spPr>
          <a:xfrm>
            <a:off x="3168000" y="60444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</a:t>
            </a:r>
          </a:p>
        </p:txBody>
      </p:sp>
      <p:sp>
        <p:nvSpPr>
          <p:cNvPr id="99" name="TextBox 99"/>
          <p:cNvSpPr txBox="1"/>
          <p:nvPr/>
        </p:nvSpPr>
        <p:spPr>
          <a:xfrm>
            <a:off x="4824000" y="60444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07/05/2026</a:t>
            </a:r>
          </a:p>
        </p:txBody>
      </p:sp>
      <p:sp>
        <p:nvSpPr>
          <p:cNvPr id="100" name="TextBox 100"/>
          <p:cNvSpPr txBox="1"/>
          <p:nvPr/>
        </p:nvSpPr>
        <p:spPr>
          <a:xfrm>
            <a:off x="5544000" y="60444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TIAGO LUIS SCHWANCK DOS SANTOS</a:t>
            </a:r>
          </a:p>
        </p:txBody>
      </p:sp>
      <p:sp>
        <p:nvSpPr>
          <p:cNvPr id="101" name="TextBox 101"/>
          <p:cNvSpPr txBox="1"/>
          <p:nvPr/>
        </p:nvSpPr>
        <p:spPr>
          <a:xfrm>
            <a:off x="252000" y="61884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ABRIL DE 2026, CONFORME LEI MUNICIPAL N° 1.368/2025
							</a:t>
            </a:r>
          </a:p>
        </p:txBody>
      </p:sp>
      <p:sp>
        <p:nvSpPr>
          <p:cNvPr id="102" name="TextBox 102"/>
          <p:cNvSpPr txBox="1"/>
          <p:nvPr/>
        </p:nvSpPr>
        <p:spPr>
          <a:xfrm>
            <a:off x="2448000" y="60444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</a:t>
            </a:r>
          </a:p>
        </p:txBody>
      </p:sp>
      <p:sp>
        <p:nvSpPr>
          <p:cNvPr id="103" name="TextBox 103"/>
          <p:cNvSpPr txBox="1"/>
          <p:nvPr/>
        </p:nvSpPr>
        <p:spPr>
          <a:xfrm>
            <a:off x="10368000" y="60444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104" name="TextBox 104"/>
          <p:cNvSpPr txBox="1"/>
          <p:nvPr/>
        </p:nvSpPr>
        <p:spPr>
          <a:xfrm>
            <a:off x="1980000" y="60444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151</a:t>
            </a:r>
          </a:p>
        </p:txBody>
      </p:sp>
      <p:sp>
        <p:nvSpPr>
          <p:cNvPr id="105" name="TextBox 105"/>
          <p:cNvSpPr txBox="1"/>
          <p:nvPr/>
        </p:nvSpPr>
        <p:spPr>
          <a:xfrm>
            <a:off x="180000" y="65376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132/2026 - Global</a:t>
            </a:r>
          </a:p>
        </p:txBody>
      </p:sp>
      <p:sp>
        <p:nvSpPr>
          <p:cNvPr id="106" name="TextBox 106"/>
          <p:cNvSpPr txBox="1"/>
          <p:nvPr/>
        </p:nvSpPr>
        <p:spPr>
          <a:xfrm>
            <a:off x="9072000" y="65376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3.100,00</a:t>
            </a:r>
          </a:p>
        </p:txBody>
      </p:sp>
      <p:sp>
        <p:nvSpPr>
          <p:cNvPr id="107" name="TextBox 107"/>
          <p:cNvSpPr txBox="1"/>
          <p:nvPr/>
        </p:nvSpPr>
        <p:spPr>
          <a:xfrm>
            <a:off x="1584000" y="65376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108" name="TextBox 108"/>
          <p:cNvSpPr txBox="1"/>
          <p:nvPr/>
        </p:nvSpPr>
        <p:spPr>
          <a:xfrm>
            <a:off x="3168000" y="65376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</a:t>
            </a:r>
          </a:p>
        </p:txBody>
      </p:sp>
      <p:sp>
        <p:nvSpPr>
          <p:cNvPr id="109" name="TextBox 109"/>
          <p:cNvSpPr txBox="1"/>
          <p:nvPr/>
        </p:nvSpPr>
        <p:spPr>
          <a:xfrm>
            <a:off x="4824000" y="65376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07/05/2026</a:t>
            </a:r>
          </a:p>
        </p:txBody>
      </p:sp>
      <p:sp>
        <p:nvSpPr>
          <p:cNvPr id="110" name="TextBox 110"/>
          <p:cNvSpPr txBox="1"/>
          <p:nvPr/>
        </p:nvSpPr>
        <p:spPr>
          <a:xfrm>
            <a:off x="5544000" y="65376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VERA LUCIA DO NASCIMENTO DOS SANTOS</a:t>
            </a:r>
          </a:p>
        </p:txBody>
      </p:sp>
      <p:sp>
        <p:nvSpPr>
          <p:cNvPr id="111" name="TextBox 111"/>
          <p:cNvSpPr txBox="1"/>
          <p:nvPr/>
        </p:nvSpPr>
        <p:spPr>
          <a:xfrm>
            <a:off x="2448000" y="65376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</a:t>
            </a:r>
          </a:p>
        </p:txBody>
      </p:sp>
      <p:sp>
        <p:nvSpPr>
          <p:cNvPr id="112" name="TextBox 112"/>
          <p:cNvSpPr txBox="1"/>
          <p:nvPr/>
        </p:nvSpPr>
        <p:spPr>
          <a:xfrm>
            <a:off x="10368000" y="65376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113" name="TextBox 113"/>
          <p:cNvSpPr txBox="1"/>
          <p:nvPr/>
        </p:nvSpPr>
        <p:spPr>
          <a:xfrm>
            <a:off x="1980000" y="65376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152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80000" y="360000"/>
            <a:ext cx="10332000" cy="1008000"/>
          </a:xfrm>
          <a:prstGeom prst="rect">
            <a:avLst/>
          </a:prstGeom>
          <a:noFill/>
          <a:ln w="9144">
            <a:solidFill>
              <a:srgbClr val="000000"/>
            </a:solidFill>
            <a:prstDash val="solid"/>
            <a:miter lim="800000"/>
          </a:ln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80000" y="6948000"/>
            <a:ext cx="10332000" cy="252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80000" y="7200000"/>
            <a:ext cx="3445200" cy="108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590" dirty="0" smtClean="0">
                <a:solidFill>
                  <a:srgbClr val="808080"/>
                </a:solidFill>
                <a:latin typeface="Arial" pitchFamily="18" charset="0"/>
                <a:cs typeface="Arial" pitchFamily="18" charset="0"/>
              </a:rPr>
              <a:t>Data da emissão: 13/05/2026 10:54:17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3625200" y="7200000"/>
            <a:ext cx="3445200" cy="108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590" dirty="0" smtClean="0">
                <a:solidFill>
                  <a:srgbClr val="808080"/>
                </a:solidFill>
                <a:latin typeface="Arial" pitchFamily="18" charset="0"/>
                <a:cs typeface="Arial" pitchFamily="18" charset="0"/>
              </a:rPr>
              <a:t>ÁGILIBlue Contabilidade - Ágili Software Brasil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7066800" y="7200000"/>
            <a:ext cx="3445200" cy="108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590" dirty="0" smtClean="0">
                <a:solidFill>
                  <a:srgbClr val="808080"/>
                </a:solidFill>
                <a:latin typeface="Arial" pitchFamily="18" charset="0"/>
                <a:cs typeface="Arial" pitchFamily="18" charset="0"/>
              </a:rPr>
              <a:t>Emitido por: AGNA URDIALE DOS SANTOS</a:t>
            </a:r>
          </a:p>
        </p:txBody>
      </p:sp>
      <p:pic>
        <p:nvPicPr>
          <p:cNvPr id="7" name="Picture 8" descr="Picture 8 descripti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000" y="432000"/>
            <a:ext cx="936000" cy="864000"/>
          </a:xfrm>
          <a:prstGeom prst="rect">
            <a:avLst/>
          </a:prstGeom>
          <a:noFill/>
        </p:spPr>
      </p:pic>
      <p:pic>
        <p:nvPicPr>
          <p:cNvPr id="8" name="Picture 9" descr="Picture 9 description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0000" y="432000"/>
            <a:ext cx="9216000" cy="864000"/>
          </a:xfrm>
          <a:prstGeom prst="rect">
            <a:avLst/>
          </a:prstGeom>
          <a:noFill/>
        </p:spPr>
      </p:pic>
      <p:sp>
        <p:nvSpPr>
          <p:cNvPr id="9" name="TextBox 9"/>
          <p:cNvSpPr txBox="1"/>
          <p:nvPr/>
        </p:nvSpPr>
        <p:spPr>
          <a:xfrm>
            <a:off x="396000" y="2160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80000" y="6948000"/>
            <a:ext cx="10332000" cy="72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cxnSp>
        <p:nvCxnSpPr>
          <p:cNvPr id="10" name="Line 10"/>
          <p:cNvCxnSpPr/>
          <p:nvPr/>
        </p:nvCxnSpPr>
        <p:spPr>
          <a:xfrm>
            <a:off x="180000" y="7020000"/>
            <a:ext cx="10332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1" name="TextBox 11"/>
          <p:cNvSpPr txBox="1"/>
          <p:nvPr/>
        </p:nvSpPr>
        <p:spPr>
          <a:xfrm>
            <a:off x="8856000" y="7020000"/>
            <a:ext cx="1656000" cy="18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Página: 2 de 2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80000" y="7020000"/>
            <a:ext cx="2160000" cy="18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Data: 13/05/2026 10:54:17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252000" y="15120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ABRIL DE 2026, CONFORME LEI MUNICIPAL N° 1.368/2025
							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9072000" y="1861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0,00</a:t>
            </a:r>
          </a:p>
        </p:txBody>
      </p:sp>
      <p:cxnSp>
        <p:nvCxnSpPr>
          <p:cNvPr id="14" name="Line 14"/>
          <p:cNvCxnSpPr/>
          <p:nvPr/>
        </p:nvCxnSpPr>
        <p:spPr>
          <a:xfrm>
            <a:off x="9072000" y="1861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4" name="Line 14"/>
          <p:cNvCxnSpPr/>
          <p:nvPr/>
        </p:nvCxnSpPr>
        <p:spPr>
          <a:xfrm>
            <a:off x="9072000" y="2005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5" name="TextBox 15"/>
          <p:cNvSpPr txBox="1"/>
          <p:nvPr/>
        </p:nvSpPr>
        <p:spPr>
          <a:xfrm>
            <a:off x="6984000" y="1861200"/>
            <a:ext cx="2088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Anulado da Natureza:</a:t>
            </a:r>
          </a:p>
        </p:txBody>
      </p:sp>
      <p:cxnSp>
        <p:nvCxnSpPr>
          <p:cNvPr id="15" name="Line 15"/>
          <p:cNvCxnSpPr/>
          <p:nvPr/>
        </p:nvCxnSpPr>
        <p:spPr>
          <a:xfrm>
            <a:off x="6984000" y="1861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5" name="Line 15"/>
          <p:cNvCxnSpPr/>
          <p:nvPr/>
        </p:nvCxnSpPr>
        <p:spPr>
          <a:xfrm>
            <a:off x="6984000" y="2005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6" name="TextBox 16"/>
          <p:cNvSpPr txBox="1"/>
          <p:nvPr/>
        </p:nvSpPr>
        <p:spPr>
          <a:xfrm>
            <a:off x="5688000" y="1861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0,00</a:t>
            </a:r>
          </a:p>
        </p:txBody>
      </p:sp>
      <p:cxnSp>
        <p:nvCxnSpPr>
          <p:cNvPr id="16" name="Line 16"/>
          <p:cNvCxnSpPr/>
          <p:nvPr/>
        </p:nvCxnSpPr>
        <p:spPr>
          <a:xfrm>
            <a:off x="5688000" y="1861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6" name="Line 16"/>
          <p:cNvCxnSpPr/>
          <p:nvPr/>
        </p:nvCxnSpPr>
        <p:spPr>
          <a:xfrm>
            <a:off x="5688000" y="2005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7" name="TextBox 17"/>
          <p:cNvSpPr txBox="1"/>
          <p:nvPr/>
        </p:nvSpPr>
        <p:spPr>
          <a:xfrm>
            <a:off x="3600000" y="1861200"/>
            <a:ext cx="2088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Anulado Restos da Natureza:</a:t>
            </a:r>
          </a:p>
        </p:txBody>
      </p:sp>
      <p:cxnSp>
        <p:nvCxnSpPr>
          <p:cNvPr id="17" name="Line 17"/>
          <p:cNvCxnSpPr/>
          <p:nvPr/>
        </p:nvCxnSpPr>
        <p:spPr>
          <a:xfrm>
            <a:off x="3600000" y="1861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7" name="Line 17"/>
          <p:cNvCxnSpPr/>
          <p:nvPr/>
        </p:nvCxnSpPr>
        <p:spPr>
          <a:xfrm>
            <a:off x="3600000" y="2005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8" name="TextBox 18"/>
          <p:cNvSpPr txBox="1"/>
          <p:nvPr/>
        </p:nvSpPr>
        <p:spPr>
          <a:xfrm>
            <a:off x="2304000" y="1861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0,00</a:t>
            </a:r>
          </a:p>
        </p:txBody>
      </p:sp>
      <p:cxnSp>
        <p:nvCxnSpPr>
          <p:cNvPr id="18" name="Line 18"/>
          <p:cNvCxnSpPr/>
          <p:nvPr/>
        </p:nvCxnSpPr>
        <p:spPr>
          <a:xfrm>
            <a:off x="2304000" y="1861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8" name="Line 18"/>
          <p:cNvCxnSpPr/>
          <p:nvPr/>
        </p:nvCxnSpPr>
        <p:spPr>
          <a:xfrm>
            <a:off x="2304000" y="2005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9" name="TextBox 19"/>
          <p:cNvSpPr txBox="1"/>
          <p:nvPr/>
        </p:nvSpPr>
        <p:spPr>
          <a:xfrm>
            <a:off x="180000" y="1861200"/>
            <a:ext cx="212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Anulado Orçamentário da Natureza:</a:t>
            </a:r>
          </a:p>
        </p:txBody>
      </p:sp>
      <p:cxnSp>
        <p:nvCxnSpPr>
          <p:cNvPr id="19" name="Line 19"/>
          <p:cNvCxnSpPr/>
          <p:nvPr/>
        </p:nvCxnSpPr>
        <p:spPr>
          <a:xfrm>
            <a:off x="180000" y="1861200"/>
            <a:ext cx="212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9" name="Line 19"/>
          <p:cNvCxnSpPr/>
          <p:nvPr/>
        </p:nvCxnSpPr>
        <p:spPr>
          <a:xfrm>
            <a:off x="180000" y="2005200"/>
            <a:ext cx="212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0" name="TextBox 20"/>
          <p:cNvSpPr txBox="1"/>
          <p:nvPr/>
        </p:nvSpPr>
        <p:spPr>
          <a:xfrm>
            <a:off x="9072000" y="2005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27.259,39</a:t>
            </a:r>
          </a:p>
        </p:txBody>
      </p:sp>
      <p:cxnSp>
        <p:nvCxnSpPr>
          <p:cNvPr id="20" name="Line 20"/>
          <p:cNvCxnSpPr/>
          <p:nvPr/>
        </p:nvCxnSpPr>
        <p:spPr>
          <a:xfrm>
            <a:off x="9072000" y="2005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0" name="Line 20"/>
          <p:cNvCxnSpPr/>
          <p:nvPr/>
        </p:nvCxnSpPr>
        <p:spPr>
          <a:xfrm>
            <a:off x="9072000" y="2149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1" name="TextBox 21"/>
          <p:cNvSpPr txBox="1"/>
          <p:nvPr/>
        </p:nvSpPr>
        <p:spPr>
          <a:xfrm>
            <a:off x="6984000" y="2005200"/>
            <a:ext cx="2088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da Natureza:</a:t>
            </a:r>
          </a:p>
        </p:txBody>
      </p:sp>
      <p:cxnSp>
        <p:nvCxnSpPr>
          <p:cNvPr id="21" name="Line 21"/>
          <p:cNvCxnSpPr/>
          <p:nvPr/>
        </p:nvCxnSpPr>
        <p:spPr>
          <a:xfrm>
            <a:off x="6984000" y="2005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1" name="Line 21"/>
          <p:cNvCxnSpPr/>
          <p:nvPr/>
        </p:nvCxnSpPr>
        <p:spPr>
          <a:xfrm>
            <a:off x="6984000" y="2149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2" name="TextBox 22"/>
          <p:cNvSpPr txBox="1"/>
          <p:nvPr/>
        </p:nvSpPr>
        <p:spPr>
          <a:xfrm>
            <a:off x="5688000" y="2005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0,00</a:t>
            </a:r>
          </a:p>
        </p:txBody>
      </p:sp>
      <p:cxnSp>
        <p:nvCxnSpPr>
          <p:cNvPr id="22" name="Line 22"/>
          <p:cNvCxnSpPr/>
          <p:nvPr/>
        </p:nvCxnSpPr>
        <p:spPr>
          <a:xfrm>
            <a:off x="5688000" y="2005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2" name="Line 22"/>
          <p:cNvCxnSpPr/>
          <p:nvPr/>
        </p:nvCxnSpPr>
        <p:spPr>
          <a:xfrm>
            <a:off x="5688000" y="2149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3" name="TextBox 23"/>
          <p:cNvSpPr txBox="1"/>
          <p:nvPr/>
        </p:nvSpPr>
        <p:spPr>
          <a:xfrm>
            <a:off x="3600000" y="2005200"/>
            <a:ext cx="2088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Restos da Natureza:</a:t>
            </a:r>
          </a:p>
        </p:txBody>
      </p:sp>
      <p:cxnSp>
        <p:nvCxnSpPr>
          <p:cNvPr id="23" name="Line 23"/>
          <p:cNvCxnSpPr/>
          <p:nvPr/>
        </p:nvCxnSpPr>
        <p:spPr>
          <a:xfrm>
            <a:off x="3600000" y="2005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3" name="Line 23"/>
          <p:cNvCxnSpPr/>
          <p:nvPr/>
        </p:nvCxnSpPr>
        <p:spPr>
          <a:xfrm>
            <a:off x="3600000" y="2149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4" name="TextBox 24"/>
          <p:cNvSpPr txBox="1"/>
          <p:nvPr/>
        </p:nvSpPr>
        <p:spPr>
          <a:xfrm>
            <a:off x="2304000" y="2005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27.259,39</a:t>
            </a:r>
          </a:p>
        </p:txBody>
      </p:sp>
      <p:cxnSp>
        <p:nvCxnSpPr>
          <p:cNvPr id="24" name="Line 24"/>
          <p:cNvCxnSpPr/>
          <p:nvPr/>
        </p:nvCxnSpPr>
        <p:spPr>
          <a:xfrm>
            <a:off x="2304000" y="2005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4" name="Line 24"/>
          <p:cNvCxnSpPr/>
          <p:nvPr/>
        </p:nvCxnSpPr>
        <p:spPr>
          <a:xfrm>
            <a:off x="2304000" y="2149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5" name="TextBox 25"/>
          <p:cNvSpPr txBox="1"/>
          <p:nvPr/>
        </p:nvSpPr>
        <p:spPr>
          <a:xfrm>
            <a:off x="180000" y="2005200"/>
            <a:ext cx="212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Orçamentário da Natureza:</a:t>
            </a:r>
          </a:p>
        </p:txBody>
      </p:sp>
      <p:cxnSp>
        <p:nvCxnSpPr>
          <p:cNvPr id="25" name="Line 25"/>
          <p:cNvCxnSpPr/>
          <p:nvPr/>
        </p:nvCxnSpPr>
        <p:spPr>
          <a:xfrm>
            <a:off x="180000" y="2005200"/>
            <a:ext cx="212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5" name="Line 25"/>
          <p:cNvCxnSpPr/>
          <p:nvPr/>
        </p:nvCxnSpPr>
        <p:spPr>
          <a:xfrm>
            <a:off x="180000" y="2149200"/>
            <a:ext cx="212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6" name="TextBox 26"/>
          <p:cNvSpPr txBox="1"/>
          <p:nvPr/>
        </p:nvSpPr>
        <p:spPr>
          <a:xfrm>
            <a:off x="9072000" y="2149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27.259,39</a:t>
            </a:r>
          </a:p>
        </p:txBody>
      </p:sp>
      <p:cxnSp>
        <p:nvCxnSpPr>
          <p:cNvPr id="26" name="Line 26"/>
          <p:cNvCxnSpPr/>
          <p:nvPr/>
        </p:nvCxnSpPr>
        <p:spPr>
          <a:xfrm>
            <a:off x="9072000" y="2149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6" name="Line 26"/>
          <p:cNvCxnSpPr/>
          <p:nvPr/>
        </p:nvCxnSpPr>
        <p:spPr>
          <a:xfrm>
            <a:off x="9072000" y="2293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7" name="TextBox 27"/>
          <p:cNvSpPr txBox="1"/>
          <p:nvPr/>
        </p:nvSpPr>
        <p:spPr>
          <a:xfrm>
            <a:off x="6984000" y="2149200"/>
            <a:ext cx="2088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da Despesa:</a:t>
            </a:r>
          </a:p>
        </p:txBody>
      </p:sp>
      <p:cxnSp>
        <p:nvCxnSpPr>
          <p:cNvPr id="27" name="Line 27"/>
          <p:cNvCxnSpPr/>
          <p:nvPr/>
        </p:nvCxnSpPr>
        <p:spPr>
          <a:xfrm>
            <a:off x="6984000" y="2149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7" name="Line 27"/>
          <p:cNvCxnSpPr/>
          <p:nvPr/>
        </p:nvCxnSpPr>
        <p:spPr>
          <a:xfrm>
            <a:off x="6984000" y="2293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8" name="TextBox 28"/>
          <p:cNvSpPr txBox="1"/>
          <p:nvPr/>
        </p:nvSpPr>
        <p:spPr>
          <a:xfrm>
            <a:off x="5688000" y="2149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0,00</a:t>
            </a:r>
          </a:p>
        </p:txBody>
      </p:sp>
      <p:cxnSp>
        <p:nvCxnSpPr>
          <p:cNvPr id="28" name="Line 28"/>
          <p:cNvCxnSpPr/>
          <p:nvPr/>
        </p:nvCxnSpPr>
        <p:spPr>
          <a:xfrm>
            <a:off x="5688000" y="2149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8" name="Line 28"/>
          <p:cNvCxnSpPr/>
          <p:nvPr/>
        </p:nvCxnSpPr>
        <p:spPr>
          <a:xfrm>
            <a:off x="5688000" y="2293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9" name="TextBox 29"/>
          <p:cNvSpPr txBox="1"/>
          <p:nvPr/>
        </p:nvSpPr>
        <p:spPr>
          <a:xfrm>
            <a:off x="3600000" y="2149200"/>
            <a:ext cx="2088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da Despesa:</a:t>
            </a:r>
          </a:p>
        </p:txBody>
      </p:sp>
      <p:cxnSp>
        <p:nvCxnSpPr>
          <p:cNvPr id="29" name="Line 29"/>
          <p:cNvCxnSpPr/>
          <p:nvPr/>
        </p:nvCxnSpPr>
        <p:spPr>
          <a:xfrm>
            <a:off x="3600000" y="2149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9" name="Line 29"/>
          <p:cNvCxnSpPr/>
          <p:nvPr/>
        </p:nvCxnSpPr>
        <p:spPr>
          <a:xfrm>
            <a:off x="3600000" y="2293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30" name="TextBox 30"/>
          <p:cNvSpPr txBox="1"/>
          <p:nvPr/>
        </p:nvSpPr>
        <p:spPr>
          <a:xfrm>
            <a:off x="2304000" y="2149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27.259,39</a:t>
            </a:r>
          </a:p>
        </p:txBody>
      </p:sp>
      <p:cxnSp>
        <p:nvCxnSpPr>
          <p:cNvPr id="30" name="Line 30"/>
          <p:cNvCxnSpPr/>
          <p:nvPr/>
        </p:nvCxnSpPr>
        <p:spPr>
          <a:xfrm>
            <a:off x="2304000" y="2149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30" name="Line 30"/>
          <p:cNvCxnSpPr/>
          <p:nvPr/>
        </p:nvCxnSpPr>
        <p:spPr>
          <a:xfrm>
            <a:off x="2304000" y="2293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31" name="TextBox 31"/>
          <p:cNvSpPr txBox="1"/>
          <p:nvPr/>
        </p:nvSpPr>
        <p:spPr>
          <a:xfrm>
            <a:off x="180000" y="2149200"/>
            <a:ext cx="212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da Despesa:</a:t>
            </a:r>
          </a:p>
        </p:txBody>
      </p:sp>
      <p:cxnSp>
        <p:nvCxnSpPr>
          <p:cNvPr id="31" name="Line 31"/>
          <p:cNvCxnSpPr/>
          <p:nvPr/>
        </p:nvCxnSpPr>
        <p:spPr>
          <a:xfrm>
            <a:off x="180000" y="2149200"/>
            <a:ext cx="212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31" name="Line 31"/>
          <p:cNvCxnSpPr/>
          <p:nvPr/>
        </p:nvCxnSpPr>
        <p:spPr>
          <a:xfrm>
            <a:off x="180000" y="2293200"/>
            <a:ext cx="212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32" name="TextBox 32"/>
          <p:cNvSpPr txBox="1"/>
          <p:nvPr/>
        </p:nvSpPr>
        <p:spPr>
          <a:xfrm>
            <a:off x="396000" y="3085200"/>
            <a:ext cx="9756000" cy="1296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33" name="TextBox 33"/>
          <p:cNvSpPr txBox="1"/>
          <p:nvPr/>
        </p:nvSpPr>
        <p:spPr>
          <a:xfrm>
            <a:off x="396000" y="4021200"/>
            <a:ext cx="3168000" cy="36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LIVIA DE ALMEIDA NUNES FIDELIS
PRESIDENTE
									</a:t>
            </a:r>
          </a:p>
        </p:txBody>
      </p:sp>
      <p:cxnSp>
        <p:nvCxnSpPr>
          <p:cNvPr id="33" name="Line 33"/>
          <p:cNvCxnSpPr/>
          <p:nvPr/>
        </p:nvCxnSpPr>
        <p:spPr>
          <a:xfrm>
            <a:off x="396000" y="4021200"/>
            <a:ext cx="3168000" cy="0"/>
          </a:xfrm>
          <a:prstGeom prst="line">
            <a:avLst/>
          </a:prstGeom>
          <a:ln w="18288">
            <a:solidFill>
              <a:srgbClr val="000000"/>
            </a:solidFill>
            <a:prstDash val="solid"/>
          </a:ln>
        </p:spPr>
      </p:cxnSp>
      <p:sp>
        <p:nvSpPr>
          <p:cNvPr id="34" name="TextBox 34"/>
          <p:cNvSpPr txBox="1"/>
          <p:nvPr/>
        </p:nvSpPr>
        <p:spPr>
          <a:xfrm>
            <a:off x="3682800" y="4021200"/>
            <a:ext cx="3168000" cy="36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FLAVIA MARTINS CORREA
1ª SECRETARIA
									</a:t>
            </a:r>
          </a:p>
        </p:txBody>
      </p:sp>
      <p:cxnSp>
        <p:nvCxnSpPr>
          <p:cNvPr id="34" name="Line 34"/>
          <p:cNvCxnSpPr/>
          <p:nvPr/>
        </p:nvCxnSpPr>
        <p:spPr>
          <a:xfrm>
            <a:off x="3682800" y="4021200"/>
            <a:ext cx="3168000" cy="0"/>
          </a:xfrm>
          <a:prstGeom prst="line">
            <a:avLst/>
          </a:prstGeom>
          <a:ln w="18288">
            <a:solidFill>
              <a:srgbClr val="000000"/>
            </a:solidFill>
            <a:prstDash val="solid"/>
          </a:ln>
        </p:spPr>
      </p:cxnSp>
      <p:sp>
        <p:nvSpPr>
          <p:cNvPr id="35" name="TextBox 35"/>
          <p:cNvSpPr txBox="1"/>
          <p:nvPr/>
        </p:nvSpPr>
        <p:spPr>
          <a:xfrm>
            <a:off x="6973200" y="4021200"/>
            <a:ext cx="3168000" cy="36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AGNA URDIALE DOS SANTOS
Contadora CRC MT 017501O/3
									</a:t>
            </a:r>
          </a:p>
        </p:txBody>
      </p:sp>
      <p:cxnSp>
        <p:nvCxnSpPr>
          <p:cNvPr id="35" name="Line 35"/>
          <p:cNvCxnSpPr/>
          <p:nvPr/>
        </p:nvCxnSpPr>
        <p:spPr>
          <a:xfrm>
            <a:off x="6973200" y="4021200"/>
            <a:ext cx="3168000" cy="0"/>
          </a:xfrm>
          <a:prstGeom prst="line">
            <a:avLst/>
          </a:prstGeom>
          <a:ln w="18288">
            <a:solidFill>
              <a:srgbClr val="000000"/>
            </a:solidFill>
            <a:prstDash val="solid"/>
          </a:ln>
        </p:spPr>
      </p:cxnSp>
      <p:sp>
        <p:nvSpPr>
          <p:cNvPr id="36" name="TextBox 36"/>
          <p:cNvSpPr txBox="1"/>
          <p:nvPr/>
        </p:nvSpPr>
        <p:spPr>
          <a:xfrm>
            <a:off x="396000" y="2869200"/>
            <a:ext cx="9864000" cy="1224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NOVA MONTE VERDE - MT, 13 de maio de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PresentationFormat>On-screen Show (4:3)</PresentationFormat>
  <TotalTime>0</TotalTime>
  <Words>0</Words>
  <Paragraphs>0</Paragraph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Stimulsoft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Stimulsoft Reports 2022.1.6 from 10 February 2022, .NET</dc:creator>
  <cp:keywords/>
  <dc:description/>
  <cp:lastModifiedBy>Stimulsoft Reports</cp:lastModifiedBy>
  <cp:revision>1</cp:revision>
  <dcterms:created xsi:type="dcterms:W3CDTF">2026-05-13T13:55:13Z</dcterms:created>
  <dcterms:modified xsi:type="dcterms:W3CDTF">2026-05-13T13:55:13Z</dcterms:modified>
</cp:coreProperties>
</file>